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15"/>
  </p:notesMasterIdLst>
  <p:sldIdLst>
    <p:sldId id="260" r:id="rId2"/>
    <p:sldId id="261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3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24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39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Sept </a:t>
            </a:r>
            <a:r>
              <a:rPr lang="en-US" dirty="0" smtClean="0"/>
              <a:t>25, 2018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1580" y="2603500"/>
            <a:ext cx="9859409" cy="3416300"/>
          </a:xfrm>
        </p:spPr>
        <p:txBody>
          <a:bodyPr>
            <a:normAutofit/>
          </a:bodyPr>
          <a:lstStyle/>
          <a:p>
            <a:r>
              <a:rPr lang="en-US" b="1" dirty="0"/>
              <a:t>P3 Challenge </a:t>
            </a:r>
            <a:r>
              <a:rPr lang="en-US" b="1" dirty="0" smtClean="0"/>
              <a:t>–</a:t>
            </a:r>
          </a:p>
          <a:p>
            <a:r>
              <a:rPr lang="en-US" b="1" dirty="0" smtClean="0"/>
              <a:t>Draw a position vs time graph that corresponds to the following velocity vs time graph.</a:t>
            </a:r>
          </a:p>
          <a:p>
            <a:r>
              <a:rPr lang="en-US" b="1" dirty="0" smtClean="0"/>
              <a:t> </a:t>
            </a:r>
          </a:p>
          <a:p>
            <a:endParaRPr lang="en-US" b="1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222865" y="3724102"/>
            <a:ext cx="0" cy="1596043"/>
          </a:xfrm>
          <a:prstGeom prst="straightConnector1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4222865" y="4524896"/>
            <a:ext cx="4239491" cy="0"/>
          </a:xfrm>
          <a:prstGeom prst="straightConnector1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222865" y="4123113"/>
            <a:ext cx="881150" cy="1662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104015" y="4123114"/>
            <a:ext cx="431644" cy="786941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5536285" y="4499959"/>
            <a:ext cx="881150" cy="1662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6416808" y="4139738"/>
            <a:ext cx="431644" cy="786941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848452" y="4893430"/>
            <a:ext cx="881150" cy="1662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994073" y="5652655"/>
            <a:ext cx="35846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Lab activity due today by end</a:t>
            </a:r>
          </a:p>
          <a:p>
            <a:r>
              <a:rPr lang="en-US" dirty="0"/>
              <a:t>o</a:t>
            </a:r>
            <a:r>
              <a:rPr lang="en-US" dirty="0" smtClean="0"/>
              <a:t>f 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9277520" cy="706964"/>
          </a:xfrm>
        </p:spPr>
        <p:txBody>
          <a:bodyPr/>
          <a:lstStyle/>
          <a:p>
            <a:r>
              <a:rPr lang="en-US" dirty="0" smtClean="0"/>
              <a:t>Skills – 1.2 Uncertainty and Error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000" b="1" dirty="0" smtClean="0"/>
              <a:t>Calculate the absolute uncertainty, fractional uncertainty or percent uncertainty for a measurement</a:t>
            </a:r>
            <a:endParaRPr lang="en-US" sz="2000" b="1" dirty="0"/>
          </a:p>
          <a:p>
            <a:pPr lvl="1"/>
            <a:r>
              <a:rPr lang="en-US" sz="2000" b="1" dirty="0" smtClean="0"/>
              <a:t>Propagate uncertainties through calculations involving addition/subtraction, multiplication/division or exponents/roots</a:t>
            </a:r>
            <a:endParaRPr lang="en-US" sz="2000" b="1" dirty="0"/>
          </a:p>
          <a:p>
            <a:pPr lvl="1"/>
            <a:r>
              <a:rPr lang="en-US" sz="2000" b="1" dirty="0" smtClean="0"/>
              <a:t>Evaluate the uncertainty present in the plotted points, gradient and y-intercept of a graph using error bars and min/max/best lines</a:t>
            </a:r>
            <a:endParaRPr lang="en-US" sz="2000" b="1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0605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– 2.1 Motion ( 1 dimension)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n-US" sz="2000" b="1" dirty="0" smtClean="0"/>
              <a:t>Distinguish between position</a:t>
            </a:r>
            <a:r>
              <a:rPr lang="en-US" sz="2000" b="1" dirty="0"/>
              <a:t>, </a:t>
            </a:r>
            <a:r>
              <a:rPr lang="en-US" sz="2000" b="1" dirty="0" smtClean="0"/>
              <a:t>displacement </a:t>
            </a:r>
            <a:r>
              <a:rPr lang="en-US" sz="2000" b="1" dirty="0"/>
              <a:t>and </a:t>
            </a:r>
            <a:r>
              <a:rPr lang="en-US" sz="2000" b="1" dirty="0" smtClean="0"/>
              <a:t>distance</a:t>
            </a:r>
            <a:endParaRPr lang="en-US" sz="2000" b="1" dirty="0"/>
          </a:p>
          <a:p>
            <a:pPr lvl="1"/>
            <a:r>
              <a:rPr lang="en-US" sz="2000" b="1" dirty="0" smtClean="0"/>
              <a:t>Distinguish between speed and velocity</a:t>
            </a:r>
            <a:endParaRPr lang="en-US" sz="2000" b="1" dirty="0"/>
          </a:p>
          <a:p>
            <a:pPr lvl="1"/>
            <a:r>
              <a:rPr lang="en-US" sz="2000" b="1" dirty="0" smtClean="0"/>
              <a:t>Calculate average velocity</a:t>
            </a:r>
            <a:endParaRPr lang="en-US" sz="2000" b="1" dirty="0"/>
          </a:p>
          <a:p>
            <a:pPr lvl="1"/>
            <a:r>
              <a:rPr lang="en-US" sz="2000" b="1" dirty="0" smtClean="0"/>
              <a:t>Determine the direction of acceleration</a:t>
            </a:r>
            <a:endParaRPr lang="en-US" sz="2000" b="1" dirty="0"/>
          </a:p>
          <a:p>
            <a:pPr lvl="1"/>
            <a:r>
              <a:rPr lang="en-US" sz="2000" b="1" dirty="0" smtClean="0"/>
              <a:t>Interpret and draw position versus time kinematic </a:t>
            </a:r>
            <a:r>
              <a:rPr lang="en-US" sz="2000" b="1" dirty="0"/>
              <a:t>graphs </a:t>
            </a:r>
          </a:p>
          <a:p>
            <a:pPr lvl="1"/>
            <a:r>
              <a:rPr lang="en-US" sz="2000" b="1" dirty="0" smtClean="0"/>
              <a:t>Interpret and draw velocity versus time kinematic graphs</a:t>
            </a:r>
            <a:endParaRPr lang="en-US" sz="2000" b="1" dirty="0"/>
          </a:p>
          <a:p>
            <a:pPr lvl="1"/>
            <a:r>
              <a:rPr lang="en-US" sz="2000" b="1" dirty="0" smtClean="0"/>
              <a:t>Solve constant </a:t>
            </a:r>
            <a:r>
              <a:rPr lang="en-US" sz="2000" b="1" dirty="0"/>
              <a:t>acceleration </a:t>
            </a:r>
            <a:r>
              <a:rPr lang="en-US" sz="2000" b="1" dirty="0" smtClean="0"/>
              <a:t>problems</a:t>
            </a:r>
            <a:endParaRPr lang="en-US" sz="2000" dirty="0" smtClean="0"/>
          </a:p>
          <a:p>
            <a:pPr lvl="1"/>
            <a:r>
              <a:rPr lang="en-US" sz="2000" b="1" dirty="0" smtClean="0"/>
              <a:t>Solve freefall motion problems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73109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13 x 2 pts 	Multiple Choice</a:t>
            </a:r>
          </a:p>
          <a:p>
            <a:r>
              <a:rPr lang="en-US" b="1" dirty="0" smtClean="0"/>
              <a:t>8 pts 		Short answer calculations </a:t>
            </a:r>
          </a:p>
          <a:p>
            <a:r>
              <a:rPr lang="en-US" b="1" dirty="0" smtClean="0"/>
              <a:t>26 pts 		Graphing (4 x 3 pts Basic x vs t and v vs t  + 8 pts combined 				problem  + 6 </a:t>
            </a:r>
            <a:r>
              <a:rPr lang="en-US" b="1" dirty="0" err="1" smtClean="0"/>
              <a:t>pt</a:t>
            </a:r>
            <a:r>
              <a:rPr lang="en-US" b="1" dirty="0" smtClean="0"/>
              <a:t> Graph Error Analysis)</a:t>
            </a:r>
          </a:p>
          <a:p>
            <a:r>
              <a:rPr lang="en-US" b="1" dirty="0" smtClean="0"/>
              <a:t>3 x 3 pts		Error Propagation</a:t>
            </a:r>
          </a:p>
          <a:p>
            <a:r>
              <a:rPr lang="en-US" b="1" dirty="0" smtClean="0"/>
              <a:t>3 </a:t>
            </a:r>
            <a:r>
              <a:rPr lang="en-US" b="1" dirty="0" err="1" smtClean="0"/>
              <a:t>pt</a:t>
            </a:r>
            <a:r>
              <a:rPr lang="en-US" b="1" dirty="0" smtClean="0"/>
              <a:t>			Estimation</a:t>
            </a:r>
          </a:p>
          <a:p>
            <a:r>
              <a:rPr lang="en-US" b="1" dirty="0" smtClean="0"/>
              <a:t>2 x 4 </a:t>
            </a:r>
            <a:r>
              <a:rPr lang="en-US" b="1" dirty="0" err="1" smtClean="0"/>
              <a:t>pt</a:t>
            </a:r>
            <a:r>
              <a:rPr lang="en-US" b="1" dirty="0" smtClean="0"/>
              <a:t>		Constant velocity </a:t>
            </a:r>
            <a:r>
              <a:rPr lang="en-US" b="1" dirty="0"/>
              <a:t>p</a:t>
            </a:r>
            <a:r>
              <a:rPr lang="en-US" b="1" dirty="0" smtClean="0"/>
              <a:t>roblems</a:t>
            </a:r>
          </a:p>
          <a:p>
            <a:r>
              <a:rPr lang="en-US" b="1" dirty="0" smtClean="0"/>
              <a:t>4 x 5 pts		Constant acceleration problems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833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No Exit Slip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What’s Due?  (Pending assignments to complete.)</a:t>
            </a:r>
          </a:p>
          <a:p>
            <a:pPr lvl="1"/>
            <a:r>
              <a:rPr lang="en-US" b="1" dirty="0"/>
              <a:t>Work with study guide and review worksheet to </a:t>
            </a:r>
            <a:r>
              <a:rPr lang="en-US" b="1" dirty="0" smtClean="0"/>
              <a:t>review</a:t>
            </a:r>
            <a:endParaRPr lang="en-US" b="1" dirty="0"/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Test on </a:t>
            </a:r>
            <a:r>
              <a:rPr lang="en-US" b="1" dirty="0" smtClean="0"/>
              <a:t>Thursday</a:t>
            </a:r>
            <a:r>
              <a:rPr lang="en-US" b="1" dirty="0" smtClean="0"/>
              <a:t> </a:t>
            </a:r>
            <a:r>
              <a:rPr lang="en-US" b="1" dirty="0" smtClean="0"/>
              <a:t>Sept </a:t>
            </a:r>
            <a:r>
              <a:rPr lang="en-US" b="1" dirty="0" smtClean="0"/>
              <a:t>27.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3186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285830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Objective </a:t>
            </a:r>
            <a:endParaRPr lang="en-US" b="1" dirty="0"/>
          </a:p>
          <a:p>
            <a:pPr lvl="1"/>
            <a:r>
              <a:rPr lang="en-US" b="1" dirty="0" smtClean="0"/>
              <a:t>Review day</a:t>
            </a:r>
          </a:p>
          <a:p>
            <a:r>
              <a:rPr lang="en-US" b="1" dirty="0" smtClean="0"/>
              <a:t>Agenda</a:t>
            </a:r>
            <a:endParaRPr lang="en-US" b="1" dirty="0"/>
          </a:p>
          <a:p>
            <a:pPr lvl="1"/>
            <a:r>
              <a:rPr lang="en-US" b="1" dirty="0" smtClean="0"/>
              <a:t>Time to work on review worksheet</a:t>
            </a:r>
            <a:endParaRPr lang="en-US" b="1" dirty="0"/>
          </a:p>
          <a:p>
            <a:r>
              <a:rPr lang="en-US" b="1" dirty="0" smtClean="0"/>
              <a:t>Assignment: </a:t>
            </a:r>
          </a:p>
          <a:p>
            <a:pPr lvl="1"/>
            <a:r>
              <a:rPr lang="en-US" sz="1700" b="1" dirty="0" smtClean="0"/>
              <a:t>Work with study guide and review worksheet to review (Test on </a:t>
            </a:r>
            <a:r>
              <a:rPr lang="en-US" sz="1700" b="1" dirty="0" smtClean="0"/>
              <a:t>Thursday</a:t>
            </a:r>
            <a:r>
              <a:rPr lang="en-US" sz="1700" b="1" dirty="0" smtClean="0"/>
              <a:t> 9/27)</a:t>
            </a:r>
            <a:endParaRPr lang="en-US" sz="1700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IB 1.1 Objectives – </a:t>
            </a:r>
            <a:br>
              <a:rPr lang="en-US" dirty="0" smtClean="0"/>
            </a:br>
            <a:r>
              <a:rPr lang="en-US" dirty="0" smtClean="0"/>
              <a:t>Measurement in Physics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1" dirty="0"/>
              <a:t>Measuring </a:t>
            </a:r>
          </a:p>
          <a:p>
            <a:pPr lvl="1"/>
            <a:r>
              <a:rPr lang="en-US" b="1" dirty="0"/>
              <a:t>Significant figures</a:t>
            </a:r>
          </a:p>
          <a:p>
            <a:pPr lvl="1"/>
            <a:r>
              <a:rPr lang="en-US" b="1" dirty="0"/>
              <a:t>Scientific Notation</a:t>
            </a:r>
          </a:p>
          <a:p>
            <a:pPr lvl="1"/>
            <a:r>
              <a:rPr lang="en-US" b="1" dirty="0"/>
              <a:t>Calculations with </a:t>
            </a:r>
            <a:r>
              <a:rPr lang="en-US" b="1" dirty="0" err="1" smtClean="0"/>
              <a:t>sigfigs</a:t>
            </a:r>
            <a:endParaRPr lang="en-US" b="1" dirty="0" smtClean="0"/>
          </a:p>
          <a:p>
            <a:pPr lvl="1"/>
            <a:r>
              <a:rPr lang="en-US" b="1" dirty="0"/>
              <a:t>Standards</a:t>
            </a:r>
          </a:p>
          <a:p>
            <a:pPr lvl="1"/>
            <a:r>
              <a:rPr lang="en-US" b="1" dirty="0"/>
              <a:t>Metric units</a:t>
            </a:r>
          </a:p>
          <a:p>
            <a:pPr lvl="1"/>
            <a:r>
              <a:rPr lang="en-US" b="1" dirty="0"/>
              <a:t>Unit conversion</a:t>
            </a:r>
          </a:p>
          <a:p>
            <a:pPr lvl="1"/>
            <a:r>
              <a:rPr lang="en-US" b="1" dirty="0"/>
              <a:t>Dimension Analysis</a:t>
            </a:r>
            <a:endParaRPr lang="en-US" dirty="0"/>
          </a:p>
          <a:p>
            <a:pPr lvl="1"/>
            <a:r>
              <a:rPr lang="en-US" b="1" dirty="0"/>
              <a:t>Estimation</a:t>
            </a:r>
          </a:p>
          <a:p>
            <a:pPr marL="457200" lvl="1" indent="0">
              <a:buNone/>
            </a:pP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12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IB 1.2 Objectives – </a:t>
            </a:r>
            <a:br>
              <a:rPr lang="en-US" dirty="0" smtClean="0"/>
            </a:br>
            <a:r>
              <a:rPr lang="en-US" dirty="0" smtClean="0"/>
              <a:t>Uncertainties and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1" dirty="0"/>
              <a:t>Sources of error</a:t>
            </a:r>
          </a:p>
          <a:p>
            <a:pPr lvl="1"/>
            <a:r>
              <a:rPr lang="en-US" b="1" dirty="0"/>
              <a:t>Accuracy and Precision</a:t>
            </a:r>
          </a:p>
          <a:p>
            <a:pPr lvl="1"/>
            <a:r>
              <a:rPr lang="en-US" b="1" dirty="0"/>
              <a:t>Data Analysis (</a:t>
            </a:r>
            <a:r>
              <a:rPr lang="en-US" b="1" dirty="0" err="1"/>
              <a:t>ave</a:t>
            </a:r>
            <a:r>
              <a:rPr lang="en-US" b="1" dirty="0"/>
              <a:t> and </a:t>
            </a:r>
            <a:r>
              <a:rPr lang="en-US" b="1" dirty="0" err="1"/>
              <a:t>std</a:t>
            </a:r>
            <a:r>
              <a:rPr lang="en-US" b="1" dirty="0" smtClean="0"/>
              <a:t>)</a:t>
            </a:r>
          </a:p>
          <a:p>
            <a:pPr lvl="1"/>
            <a:r>
              <a:rPr lang="en-US" b="1" dirty="0"/>
              <a:t>Error </a:t>
            </a:r>
            <a:r>
              <a:rPr lang="en-US" b="1" dirty="0" smtClean="0"/>
              <a:t>propagation: add/sub, </a:t>
            </a:r>
            <a:r>
              <a:rPr lang="en-US" b="1" dirty="0" err="1" smtClean="0"/>
              <a:t>mult</a:t>
            </a:r>
            <a:r>
              <a:rPr lang="en-US" b="1" dirty="0" smtClean="0"/>
              <a:t>/div, exponents </a:t>
            </a:r>
            <a:r>
              <a:rPr lang="en-US" b="1" dirty="0"/>
              <a:t>and roots</a:t>
            </a:r>
          </a:p>
          <a:p>
            <a:pPr lvl="1"/>
            <a:r>
              <a:rPr lang="en-US" b="1" dirty="0" smtClean="0"/>
              <a:t>Error </a:t>
            </a:r>
            <a:r>
              <a:rPr lang="en-US" b="1" dirty="0"/>
              <a:t>in </a:t>
            </a:r>
            <a:r>
              <a:rPr lang="en-US" b="1" dirty="0" smtClean="0"/>
              <a:t>Graphs </a:t>
            </a:r>
          </a:p>
          <a:p>
            <a:pPr lvl="2"/>
            <a:r>
              <a:rPr lang="en-US" b="1" dirty="0" smtClean="0"/>
              <a:t>Lab activity (density of water graph)</a:t>
            </a:r>
            <a:endParaRPr lang="en-US" b="1" dirty="0"/>
          </a:p>
          <a:p>
            <a:pPr lvl="1"/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98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IB 2.1 Objectives – </a:t>
            </a:r>
            <a:br>
              <a:rPr lang="en-US" dirty="0" smtClean="0"/>
            </a:br>
            <a:r>
              <a:rPr lang="en-US" dirty="0" smtClean="0"/>
              <a:t>Motion (1 Dimensional)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1" dirty="0"/>
              <a:t>Position, Displacement and Distance</a:t>
            </a:r>
          </a:p>
          <a:p>
            <a:pPr lvl="1"/>
            <a:r>
              <a:rPr lang="en-US" b="1" dirty="0" smtClean="0"/>
              <a:t>Average </a:t>
            </a:r>
            <a:r>
              <a:rPr lang="en-US" b="1" dirty="0"/>
              <a:t>speed, average velocity</a:t>
            </a:r>
          </a:p>
          <a:p>
            <a:pPr lvl="1"/>
            <a:r>
              <a:rPr lang="en-US" b="1" dirty="0"/>
              <a:t>Instantaneous velocity </a:t>
            </a:r>
          </a:p>
          <a:p>
            <a:pPr lvl="1"/>
            <a:r>
              <a:rPr lang="en-US" b="1" dirty="0" smtClean="0"/>
              <a:t>Acceleration</a:t>
            </a:r>
          </a:p>
          <a:p>
            <a:pPr lvl="1"/>
            <a:r>
              <a:rPr lang="en-US" b="1" dirty="0"/>
              <a:t>X vs t graphs </a:t>
            </a:r>
          </a:p>
          <a:p>
            <a:pPr lvl="1"/>
            <a:r>
              <a:rPr lang="en-US" b="1" dirty="0"/>
              <a:t>V vs t graphs</a:t>
            </a:r>
          </a:p>
          <a:p>
            <a:pPr lvl="1"/>
            <a:r>
              <a:rPr lang="en-US" b="1" dirty="0"/>
              <a:t>Constant acceleration problems</a:t>
            </a:r>
          </a:p>
          <a:p>
            <a:pPr lvl="1"/>
            <a:r>
              <a:rPr lang="en-US" b="1" dirty="0" smtClean="0"/>
              <a:t>Freefall</a:t>
            </a:r>
          </a:p>
          <a:p>
            <a:pPr lvl="2"/>
            <a:r>
              <a:rPr lang="en-US" b="1" dirty="0" smtClean="0"/>
              <a:t>Lab activity (ruler reaction time)</a:t>
            </a:r>
            <a:endParaRPr lang="en-US" b="1" dirty="0"/>
          </a:p>
          <a:p>
            <a:pPr lvl="1"/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95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4591" y="2312554"/>
            <a:ext cx="3343359" cy="4088246"/>
          </a:xfrm>
        </p:spPr>
        <p:txBody>
          <a:bodyPr>
            <a:normAutofit lnSpcReduction="10000"/>
          </a:bodyPr>
          <a:lstStyle/>
          <a:p>
            <a:r>
              <a:rPr lang="en-US" sz="2000" b="1" dirty="0" smtClean="0"/>
              <a:t>Standard</a:t>
            </a:r>
          </a:p>
          <a:p>
            <a:r>
              <a:rPr lang="en-US" sz="2000" b="1" dirty="0" smtClean="0"/>
              <a:t>Estimate</a:t>
            </a:r>
          </a:p>
          <a:p>
            <a:r>
              <a:rPr lang="en-US" sz="2000" b="1" dirty="0" smtClean="0"/>
              <a:t>Order of magnitude</a:t>
            </a:r>
          </a:p>
          <a:p>
            <a:r>
              <a:rPr lang="en-US" sz="2000" b="1" dirty="0" smtClean="0"/>
              <a:t>Dimensional analysis</a:t>
            </a:r>
          </a:p>
          <a:p>
            <a:r>
              <a:rPr lang="en-US" sz="2000" b="1" dirty="0" smtClean="0"/>
              <a:t>Mantissa</a:t>
            </a:r>
          </a:p>
          <a:p>
            <a:r>
              <a:rPr lang="en-US" sz="2000" b="1" dirty="0"/>
              <a:t>Accuracy</a:t>
            </a:r>
          </a:p>
          <a:p>
            <a:r>
              <a:rPr lang="en-US" sz="2000" b="1" dirty="0"/>
              <a:t>Precision</a:t>
            </a:r>
          </a:p>
          <a:p>
            <a:r>
              <a:rPr lang="en-US" sz="2000" b="1" dirty="0"/>
              <a:t>Systematic error</a:t>
            </a:r>
          </a:p>
          <a:p>
            <a:r>
              <a:rPr lang="en-US" sz="2000" b="1" dirty="0"/>
              <a:t>Random </a:t>
            </a:r>
            <a:r>
              <a:rPr lang="en-US" sz="2000" b="1" dirty="0" smtClean="0"/>
              <a:t>error</a:t>
            </a:r>
          </a:p>
          <a:p>
            <a:r>
              <a:rPr lang="en-US" sz="2000" b="1" dirty="0" smtClean="0"/>
              <a:t>Range</a:t>
            </a:r>
            <a:endParaRPr lang="en-US" sz="2000" b="1" dirty="0"/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sz="2000" b="1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21310" y="2312553"/>
            <a:ext cx="3397854" cy="3963555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Distance</a:t>
            </a:r>
            <a:endParaRPr lang="en-US" sz="2000" b="1" dirty="0"/>
          </a:p>
          <a:p>
            <a:r>
              <a:rPr lang="en-US" sz="2000" b="1" dirty="0"/>
              <a:t>Speed</a:t>
            </a:r>
          </a:p>
          <a:p>
            <a:r>
              <a:rPr lang="en-US" sz="2000" b="1" dirty="0" smtClean="0"/>
              <a:t>Velocity</a:t>
            </a:r>
          </a:p>
          <a:p>
            <a:r>
              <a:rPr lang="en-US" sz="2000" b="1" dirty="0" smtClean="0"/>
              <a:t>Scalar</a:t>
            </a:r>
          </a:p>
          <a:p>
            <a:r>
              <a:rPr lang="en-US" sz="2000" b="1" dirty="0" smtClean="0"/>
              <a:t>Vector</a:t>
            </a:r>
            <a:endParaRPr lang="en-US" sz="2000" b="1" dirty="0"/>
          </a:p>
          <a:p>
            <a:r>
              <a:rPr lang="en-US" sz="2000" b="1" dirty="0"/>
              <a:t>Average velocity</a:t>
            </a:r>
          </a:p>
          <a:p>
            <a:r>
              <a:rPr lang="en-US" sz="2000" b="1" dirty="0"/>
              <a:t>Instantaneous </a:t>
            </a:r>
            <a:r>
              <a:rPr lang="en-US" sz="2000" b="1" dirty="0" smtClean="0"/>
              <a:t>velocity</a:t>
            </a:r>
          </a:p>
          <a:p>
            <a:r>
              <a:rPr lang="en-US" sz="2000" b="1" dirty="0" smtClean="0"/>
              <a:t>Acceleration</a:t>
            </a:r>
          </a:p>
          <a:p>
            <a:r>
              <a:rPr lang="en-US" sz="2000" b="1" i="1" dirty="0" smtClean="0"/>
              <a:t>g</a:t>
            </a:r>
            <a:r>
              <a:rPr lang="en-US" sz="2000" b="1" dirty="0" smtClean="0"/>
              <a:t> , gravity</a:t>
            </a:r>
            <a:endParaRPr lang="en-US" sz="2000" b="1" i="1" dirty="0"/>
          </a:p>
          <a:p>
            <a:endParaRPr lang="en-US" sz="2000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7951" y="2312553"/>
            <a:ext cx="3204814" cy="42683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/>
              <a:t>Standard deviation</a:t>
            </a:r>
          </a:p>
          <a:p>
            <a:r>
              <a:rPr lang="en-US" sz="2000" b="1" dirty="0" smtClean="0"/>
              <a:t>Absolute uncertainty</a:t>
            </a:r>
          </a:p>
          <a:p>
            <a:r>
              <a:rPr lang="en-US" sz="2000" b="1" dirty="0" smtClean="0"/>
              <a:t>Fractional uncertainty</a:t>
            </a:r>
          </a:p>
          <a:p>
            <a:r>
              <a:rPr lang="en-US" sz="2000" b="1" dirty="0" smtClean="0"/>
              <a:t>Percent uncertainty</a:t>
            </a:r>
          </a:p>
          <a:p>
            <a:r>
              <a:rPr lang="en-US" sz="2000" b="1" dirty="0" smtClean="0"/>
              <a:t>Error propagation</a:t>
            </a:r>
          </a:p>
          <a:p>
            <a:r>
              <a:rPr lang="en-US" sz="2000" b="1" dirty="0" smtClean="0"/>
              <a:t>Percent error</a:t>
            </a:r>
          </a:p>
          <a:p>
            <a:r>
              <a:rPr lang="en-US" sz="2000" b="1" dirty="0" smtClean="0"/>
              <a:t>Error Bar</a:t>
            </a:r>
          </a:p>
          <a:p>
            <a:r>
              <a:rPr lang="en-US" sz="2000" b="1" dirty="0" smtClean="0"/>
              <a:t>Gradient</a:t>
            </a:r>
          </a:p>
          <a:p>
            <a:r>
              <a:rPr lang="en-US" sz="2000" b="1" dirty="0"/>
              <a:t>Position</a:t>
            </a:r>
          </a:p>
          <a:p>
            <a:r>
              <a:rPr lang="en-US" sz="2000" b="1" dirty="0"/>
              <a:t>Displacement</a:t>
            </a:r>
          </a:p>
          <a:p>
            <a:endParaRPr lang="en-US" sz="2000" b="1" dirty="0" smtClean="0"/>
          </a:p>
          <a:p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08861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The </a:t>
            </a:r>
            <a:r>
              <a:rPr lang="en-US" b="1" dirty="0"/>
              <a:t>five most common metric prefixes (k, d, c, m, μ)</a:t>
            </a:r>
            <a:endParaRPr lang="en-US" sz="2000" b="1" dirty="0" smtClean="0"/>
          </a:p>
          <a:p>
            <a:r>
              <a:rPr lang="en-US" sz="2000" b="1" dirty="0" smtClean="0"/>
              <a:t>Meter stick equivalences</a:t>
            </a:r>
          </a:p>
          <a:p>
            <a:r>
              <a:rPr lang="en-US" sz="2000" b="1" dirty="0" smtClean="0"/>
              <a:t>mL conversions</a:t>
            </a:r>
          </a:p>
          <a:p>
            <a:r>
              <a:rPr lang="en-US" sz="2000" b="1" dirty="0" smtClean="0"/>
              <a:t>1 in = 2.54 cm</a:t>
            </a:r>
          </a:p>
          <a:p>
            <a:r>
              <a:rPr lang="en-US" sz="2000" b="1" dirty="0" smtClean="0"/>
              <a:t>Density </a:t>
            </a:r>
            <a:r>
              <a:rPr lang="en-US" sz="2000" b="1" dirty="0"/>
              <a:t>of water = 1.0 g/mL</a:t>
            </a:r>
          </a:p>
          <a:p>
            <a:endParaRPr lang="en-US" sz="2000" b="1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b="1" i="1" dirty="0" smtClean="0"/>
              <a:t>g </a:t>
            </a:r>
            <a:r>
              <a:rPr lang="en-US" sz="2000" b="1" i="1" dirty="0"/>
              <a:t>= </a:t>
            </a:r>
            <a:r>
              <a:rPr lang="en-US" sz="2000" b="1" dirty="0"/>
              <a:t>-9.81 m/s</a:t>
            </a:r>
            <a:r>
              <a:rPr lang="en-US" sz="2000" b="1" baseline="30000" dirty="0"/>
              <a:t>2</a:t>
            </a:r>
            <a:endParaRPr lang="en-US" sz="2000" b="1" dirty="0"/>
          </a:p>
          <a:p>
            <a:r>
              <a:rPr lang="en-US" sz="2000" b="1" dirty="0" smtClean="0"/>
              <a:t>Variables for constant acceleration, and their units</a:t>
            </a:r>
          </a:p>
          <a:p>
            <a:r>
              <a:rPr lang="en-US" sz="2000" b="1" dirty="0"/>
              <a:t>v</a:t>
            </a:r>
            <a:r>
              <a:rPr lang="en-US" sz="2000" b="1" dirty="0" smtClean="0"/>
              <a:t> = 0 at top of motion and other </a:t>
            </a:r>
            <a:r>
              <a:rPr lang="en-US" sz="2000" b="1" dirty="0"/>
              <a:t>f</a:t>
            </a:r>
            <a:r>
              <a:rPr lang="en-US" sz="2000" b="1" dirty="0" smtClean="0"/>
              <a:t>reefall features</a:t>
            </a:r>
          </a:p>
          <a:p>
            <a:r>
              <a:rPr lang="en-US" sz="2000" b="1" dirty="0" err="1" smtClean="0"/>
              <a:t>Std</a:t>
            </a:r>
            <a:r>
              <a:rPr lang="en-US" sz="2000" b="1" dirty="0" smtClean="0"/>
              <a:t> Dev steps</a:t>
            </a:r>
            <a:endParaRPr lang="en-US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88366" y="5184371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 m = 100 cm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 mL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= 1 cm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= 1 cc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 m = 1000 mm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 g of water = 1 mL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1000 m = 1 km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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applies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to L and g also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011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– 1.1 Measurement in physics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Measure mass, distance or volume with lab equipment using the correct level of uncertainty</a:t>
            </a:r>
          </a:p>
          <a:p>
            <a:r>
              <a:rPr lang="en-US" sz="2000" b="1" dirty="0" smtClean="0"/>
              <a:t>Convert between scientific notation and standard notation</a:t>
            </a:r>
          </a:p>
          <a:p>
            <a:r>
              <a:rPr lang="en-US" sz="2000" b="1" dirty="0" smtClean="0"/>
              <a:t>Calculate with significant figures (count, add/sub, </a:t>
            </a:r>
            <a:r>
              <a:rPr lang="en-US" sz="2000" b="1" dirty="0" err="1" smtClean="0"/>
              <a:t>mult</a:t>
            </a:r>
            <a:r>
              <a:rPr lang="en-US" sz="2000" b="1" dirty="0" smtClean="0"/>
              <a:t>/div)</a:t>
            </a:r>
          </a:p>
          <a:p>
            <a:r>
              <a:rPr lang="en-US" sz="2000" b="1" dirty="0" smtClean="0"/>
              <a:t>Perform dimensional analysis using equivalences to do unit conversions</a:t>
            </a:r>
          </a:p>
          <a:p>
            <a:r>
              <a:rPr lang="en-US" sz="2000" b="1" dirty="0" smtClean="0"/>
              <a:t>Convert SI metric units</a:t>
            </a:r>
          </a:p>
          <a:p>
            <a:r>
              <a:rPr lang="en-US" sz="2000" b="1" dirty="0" smtClean="0"/>
              <a:t>Answer questions to one sig fig and order of magnitude estimates</a:t>
            </a:r>
          </a:p>
        </p:txBody>
      </p:sp>
    </p:spTree>
    <p:extLst>
      <p:ext uri="{BB962C8B-B14F-4D97-AF65-F5344CB8AC3E}">
        <p14:creationId xmlns:p14="http://schemas.microsoft.com/office/powerpoint/2010/main" val="362488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9277520" cy="706964"/>
          </a:xfrm>
        </p:spPr>
        <p:txBody>
          <a:bodyPr/>
          <a:lstStyle/>
          <a:p>
            <a:r>
              <a:rPr lang="en-US" dirty="0" smtClean="0"/>
              <a:t>Skills – 1.2 Uncertainty and Error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000" b="1" dirty="0" smtClean="0"/>
              <a:t>Identify sources </a:t>
            </a:r>
            <a:r>
              <a:rPr lang="en-US" sz="2000" b="1" dirty="0"/>
              <a:t>of </a:t>
            </a:r>
            <a:r>
              <a:rPr lang="en-US" sz="2000" b="1" dirty="0" smtClean="0"/>
              <a:t>error for a laboratory procedure</a:t>
            </a:r>
            <a:endParaRPr lang="en-US" sz="2000" b="1" dirty="0"/>
          </a:p>
          <a:p>
            <a:pPr lvl="1"/>
            <a:r>
              <a:rPr lang="en-US" sz="2000" b="1" dirty="0" smtClean="0"/>
              <a:t>Determine accuracy of a data set using average and percent error</a:t>
            </a:r>
          </a:p>
          <a:p>
            <a:pPr lvl="1"/>
            <a:r>
              <a:rPr lang="en-US" sz="2000" b="1" dirty="0" smtClean="0"/>
              <a:t>Determine precision of a data set by using the rule of  “½ the range” or a standard deviation</a:t>
            </a:r>
          </a:p>
          <a:p>
            <a:pPr lvl="1"/>
            <a:r>
              <a:rPr lang="en-US" sz="2000" b="1" dirty="0" smtClean="0"/>
              <a:t>Report uncertainties to one </a:t>
            </a:r>
            <a:r>
              <a:rPr lang="en-US" sz="2000" b="1" dirty="0" err="1" smtClean="0"/>
              <a:t>sigfig</a:t>
            </a:r>
            <a:r>
              <a:rPr lang="en-US" sz="2000" b="1" dirty="0" smtClean="0"/>
              <a:t> and round values to the decimal point indicated by the uncertainty</a:t>
            </a:r>
          </a:p>
        </p:txBody>
      </p:sp>
    </p:spTree>
    <p:extLst>
      <p:ext uri="{BB962C8B-B14F-4D97-AF65-F5344CB8AC3E}">
        <p14:creationId xmlns:p14="http://schemas.microsoft.com/office/powerpoint/2010/main" val="63181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19311</TotalTime>
  <Words>581</Words>
  <Application>Microsoft Office PowerPoint</Application>
  <PresentationFormat>Widescreen</PresentationFormat>
  <Paragraphs>128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Wingdings</vt:lpstr>
      <vt:lpstr>Wingdings 3</vt:lpstr>
      <vt:lpstr>Ion Boardroom</vt:lpstr>
      <vt:lpstr>Physics 1 – Sept 25, 2018</vt:lpstr>
      <vt:lpstr>Objectives and Agenda</vt:lpstr>
      <vt:lpstr>IB 1.1 Objectives –  Measurement in Physics</vt:lpstr>
      <vt:lpstr>IB 1.2 Objectives –  Uncertainties and Errors</vt:lpstr>
      <vt:lpstr>IB 2.1 Objectives –  Motion (1 Dimensional)</vt:lpstr>
      <vt:lpstr>Vocabulary</vt:lpstr>
      <vt:lpstr>Memory Items</vt:lpstr>
      <vt:lpstr>Skills – 1.1 Measurement in physics</vt:lpstr>
      <vt:lpstr>Skills – 1.2 Uncertainty and Error Analysis</vt:lpstr>
      <vt:lpstr>Skills – 1.2 Uncertainty and Error Analysis</vt:lpstr>
      <vt:lpstr>Skills – 2.1 Motion ( 1 dimension)</vt:lpstr>
      <vt:lpstr>Test Description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187</cp:revision>
  <dcterms:created xsi:type="dcterms:W3CDTF">2015-08-11T02:33:52Z</dcterms:created>
  <dcterms:modified xsi:type="dcterms:W3CDTF">2018-09-25T15:17:36Z</dcterms:modified>
</cp:coreProperties>
</file>